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0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27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846"/>
  </p:normalViewPr>
  <p:slideViewPr>
    <p:cSldViewPr snapToGrid="0">
      <p:cViewPr varScale="1">
        <p:scale>
          <a:sx n="114" d="100"/>
          <a:sy n="114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October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1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9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7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66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2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October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October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70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8F7-3B3A-0DCD-3DA8-CE0486AEA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THE CLOUD DATA </a:t>
            </a: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PLATFORM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1056048-B766-7919-9302-5A784753B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7" r="24615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261ABE-3165-AD85-264C-D2A223BE7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0" y="2857421"/>
            <a:ext cx="5972456" cy="2754709"/>
          </a:xfrm>
        </p:spPr>
        <p:txBody>
          <a:bodyPr/>
          <a:lstStyle/>
          <a:p>
            <a:r>
              <a:rPr lang="en-US" dirty="0"/>
              <a:t>SNOWFLAKE </a:t>
            </a:r>
          </a:p>
        </p:txBody>
      </p:sp>
    </p:spTree>
    <p:extLst>
      <p:ext uri="{BB962C8B-B14F-4D97-AF65-F5344CB8AC3E}">
        <p14:creationId xmlns:p14="http://schemas.microsoft.com/office/powerpoint/2010/main" val="134554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E7CD4-BF69-1184-1FB1-D4D44CF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38" y="1504919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Separate Warehouse for Different Workloads</a:t>
            </a:r>
          </a:p>
        </p:txBody>
      </p:sp>
      <p:sp>
        <p:nvSpPr>
          <p:cNvPr id="41" name="Oval 23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EB43790-3D04-72DD-7992-7302BE791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000" y="527844"/>
            <a:ext cx="6311912" cy="599631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657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75C31-58FC-E4B3-550F-44F9A557A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Service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66B8F6-4F11-905B-40E0-0B578F36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91" y="1583284"/>
            <a:ext cx="11228134" cy="4519323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B2E5-920C-407C-7923-AFC8DC7D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and Partition File Mapping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9E138FD-776C-15A9-9096-7D2C89438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57" y="1281430"/>
            <a:ext cx="10363406" cy="5283000"/>
          </a:xfrm>
        </p:spPr>
      </p:pic>
    </p:spTree>
    <p:extLst>
      <p:ext uri="{BB962C8B-B14F-4D97-AF65-F5344CB8AC3E}">
        <p14:creationId xmlns:p14="http://schemas.microsoft.com/office/powerpoint/2010/main" val="243373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DF9-CB4A-FFAC-84B4-91657AEB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Only For Cloud(SaaS) 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03575F-1EC4-739F-8D93-5E4A6380F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9"/>
            <a:ext cx="10894750" cy="4957112"/>
          </a:xfrm>
        </p:spPr>
      </p:pic>
    </p:spTree>
    <p:extLst>
      <p:ext uri="{BB962C8B-B14F-4D97-AF65-F5344CB8AC3E}">
        <p14:creationId xmlns:p14="http://schemas.microsoft.com/office/powerpoint/2010/main" val="392773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76A3-89AA-25B6-6447-D1B3731B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CREATE YOUR SNOWFLAKE ACCOUNT : SIGNUP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519ABB-99BD-A297-DD94-C3242D31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64" y="549275"/>
            <a:ext cx="2536172" cy="3055629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3F9FC2-49B5-646F-D8FF-8EC8A5D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53" y="549273"/>
            <a:ext cx="3930825" cy="5759450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5589B-D596-A01B-0C19-A862D195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55061" y="4143275"/>
            <a:ext cx="3245621" cy="1825662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701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5A6F3-5D06-E0E7-8287-81683E5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GET STARTED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5C8AD0-DC0C-3F4D-4945-C171B39B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10" y="2860662"/>
            <a:ext cx="6371409" cy="352020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EDEFB3A-74E0-FB25-BB2D-93A6D3936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181" y="2253805"/>
            <a:ext cx="4498159" cy="412706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8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12" y="449263"/>
            <a:ext cx="11091600" cy="1332000"/>
          </a:xfrm>
        </p:spPr>
        <p:txBody>
          <a:bodyPr/>
          <a:lstStyle/>
          <a:p>
            <a:r>
              <a:rPr lang="en-US" dirty="0"/>
              <a:t>SNOWFLAKE CONSONE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26864E-1378-3836-B119-3423099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662" y="1253330"/>
            <a:ext cx="9795538" cy="5273469"/>
          </a:xfrm>
        </p:spPr>
      </p:pic>
    </p:spTree>
    <p:extLst>
      <p:ext uri="{BB962C8B-B14F-4D97-AF65-F5344CB8AC3E}">
        <p14:creationId xmlns:p14="http://schemas.microsoft.com/office/powerpoint/2010/main" val="319058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CB6DF-150A-FA74-E051-F0010452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400" dirty="0"/>
              <a:t>CREATING WAREHOUSE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0D155D-C19B-22CB-D307-73D4EA007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5007601"/>
            <a:ext cx="6598184" cy="131103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C57174-6984-A85D-EDD5-3128016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03" y="2300288"/>
            <a:ext cx="4954762" cy="4174387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CREATE DATABASE AND TABLES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ECA50E9-696F-8BD8-BC5D-913180650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80" y="2323483"/>
            <a:ext cx="6371409" cy="230963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1D12676-E56D-F34C-6376-86E972E0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49" y="2323482"/>
            <a:ext cx="5352371" cy="3893849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SCHEMAS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CC3F7B-D288-93B7-521D-28E3C7908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36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B5990-6E31-3347-B465-2A257B3B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63" y="252662"/>
            <a:ext cx="5645349" cy="15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9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74496E-1AE8-1844-656E-E262E66F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E01E44-8CFB-B10C-BCC4-A97282E9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216" y="1454582"/>
            <a:ext cx="7951563" cy="433360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0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1A5F-1A12-C41E-E415-3623C05C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C737346-8536-4F16-040C-6A9A0A4EA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7" y="1541463"/>
            <a:ext cx="11091599" cy="493581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F3B3649-36DB-3346-169F-39C1145B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84" y="4839383"/>
            <a:ext cx="4119279" cy="13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9" y="34136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CREATE TABLES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F2A2A7-42F7-3A5D-327A-6FC41963C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47" y="797415"/>
            <a:ext cx="9991850" cy="5054356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FCBC72-A4E0-ECAF-F999-A123DD65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7" y="4404843"/>
            <a:ext cx="3937941" cy="1310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0722A-27DE-50ED-9483-6D1ACA16B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7" y="5883939"/>
            <a:ext cx="9991850" cy="7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1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E2E-5493-B7A3-7551-240B531D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Snowflake Stages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95525A3-6061-34B5-B0D8-ABFE76C9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510506"/>
            <a:ext cx="11437621" cy="4604544"/>
          </a:xfrm>
        </p:spPr>
      </p:pic>
    </p:spTree>
    <p:extLst>
      <p:ext uri="{BB962C8B-B14F-4D97-AF65-F5344CB8AC3E}">
        <p14:creationId xmlns:p14="http://schemas.microsoft.com/office/powerpoint/2010/main" val="86642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38F75B-FDA8-65A7-A64B-32F5EB3B7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16" y="1310481"/>
            <a:ext cx="10889122" cy="5247210"/>
          </a:xfrm>
        </p:spPr>
      </p:pic>
    </p:spTree>
    <p:extLst>
      <p:ext uri="{BB962C8B-B14F-4D97-AF65-F5344CB8AC3E}">
        <p14:creationId xmlns:p14="http://schemas.microsoft.com/office/powerpoint/2010/main" val="43023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 CONTINUES..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BF56B-20BF-8115-927F-7FE35426D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8"/>
            <a:ext cx="11280512" cy="5069347"/>
          </a:xfrm>
        </p:spPr>
      </p:pic>
    </p:spTree>
    <p:extLst>
      <p:ext uri="{BB962C8B-B14F-4D97-AF65-F5344CB8AC3E}">
        <p14:creationId xmlns:p14="http://schemas.microsoft.com/office/powerpoint/2010/main" val="9414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77800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LAB : DATA LOAD</a:t>
            </a:r>
          </a:p>
        </p:txBody>
      </p:sp>
      <p:pic>
        <p:nvPicPr>
          <p:cNvPr id="6" name="Content Placeholder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4E33665-F269-08DE-CDE2-2B4686F35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75" y="843799"/>
            <a:ext cx="8887088" cy="4199805"/>
          </a:xfr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0B152E-D562-D79A-9BED-26286BC9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7" y="5132816"/>
            <a:ext cx="10201275" cy="15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5" y="795174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A9578-D793-D941-7216-C23803004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2045361"/>
            <a:ext cx="6371407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241D88-9D6C-A2A4-1EC1-0517CAEC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57" y="2075074"/>
            <a:ext cx="5346122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20" y="105359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1CFE7-DAAA-D0AC-6908-AB0264272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3" y="1009927"/>
            <a:ext cx="4804783" cy="4167590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1C2D7AB-0C3B-3687-0A93-86703ED4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0" y="1028528"/>
            <a:ext cx="6794257" cy="2325307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ED5301-E8C6-273E-9BA2-2E09DBF3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830" y="3464513"/>
            <a:ext cx="4446949" cy="2721975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C78A23-CBA7-21D4-98B1-6BBF83D0A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46" y="5308750"/>
            <a:ext cx="4304512" cy="1447811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04C96755-238C-A289-EB2B-BBD0D9940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913" y="6155518"/>
            <a:ext cx="2366312" cy="632471"/>
          </a:xfrm>
          <a:prstGeom prst="rect">
            <a:avLst/>
          </a:prstGeom>
        </p:spPr>
      </p:pic>
      <p:pic>
        <p:nvPicPr>
          <p:cNvPr id="26" name="Picture 25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64E0B19-D6A0-B950-7BAD-5B023A8AC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710" y="4267090"/>
            <a:ext cx="2510046" cy="1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B504D0-C1ED-B60A-2984-C7238A6C5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99" y="238603"/>
            <a:ext cx="8349314" cy="18159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9CA49-84AA-127D-13F1-4BE7FB4D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37" y="3043078"/>
            <a:ext cx="8784775" cy="366764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484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84BA52-7072-56C2-94C4-FAF70B00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65" y="4029076"/>
            <a:ext cx="9109468" cy="2510040"/>
          </a:xfrm>
          <a:prstGeom prst="rect">
            <a:avLst/>
          </a:prstGeom>
        </p:spPr>
      </p:pic>
      <p:pic>
        <p:nvPicPr>
          <p:cNvPr id="19" name="Content Placeholder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CDDC25-42E4-4DB2-E780-D1D907659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126" y="32875"/>
            <a:ext cx="8263199" cy="2203246"/>
          </a:xfr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BF79FD-FB84-AD8E-6CCE-20E53B78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82" y="2381740"/>
            <a:ext cx="4210050" cy="15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1C61-F299-7FDE-208A-7182532D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Snowflake 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AA324-0981-241C-5856-42E3C8DF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0833417" cy="3087451"/>
          </a:xfrm>
        </p:spPr>
        <p:txBody>
          <a:bodyPr/>
          <a:lstStyle/>
          <a:p>
            <a:r>
              <a:rPr lang="en-IN" dirty="0"/>
              <a:t>Snowflake is an analytic data warehouse provided as Software-as- Services(SaaS). Snowflake provides data warehouse that is faster, </a:t>
            </a:r>
            <a:r>
              <a:rPr lang="en-IN" dirty="0" err="1"/>
              <a:t>easierto</a:t>
            </a:r>
            <a:r>
              <a:rPr lang="en-IN" dirty="0"/>
              <a:t> use and more flexible that other traditional data warehouses.</a:t>
            </a:r>
          </a:p>
          <a:p>
            <a:r>
              <a:rPr lang="en-IN" dirty="0"/>
              <a:t>Snowflake data warehouse is not built on existing databases or not on big data software platform as Hadoop.</a:t>
            </a:r>
          </a:p>
          <a:p>
            <a:r>
              <a:rPr lang="en-IN" dirty="0"/>
              <a:t>The snowflake data warehouse uses a new SQL database engine with unique architecture designed for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7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273" y="292557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BULK DATA LOAD : </a:t>
            </a:r>
            <a:br>
              <a:rPr lang="en-US" sz="3400" dirty="0"/>
            </a:br>
            <a:r>
              <a:rPr lang="en-US" sz="3400" dirty="0"/>
              <a:t>PART II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77A9BA-5D7A-DF52-0B17-B8B75B2CE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37" y="1222003"/>
            <a:ext cx="10717101" cy="534344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99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9F386B-07F2-4764-3693-7210CC0C4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81" y="1881275"/>
            <a:ext cx="10605643" cy="4319488"/>
          </a:xfrm>
        </p:spPr>
      </p:pic>
    </p:spTree>
    <p:extLst>
      <p:ext uri="{BB962C8B-B14F-4D97-AF65-F5344CB8AC3E}">
        <p14:creationId xmlns:p14="http://schemas.microsoft.com/office/powerpoint/2010/main" val="1169583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7D256B-D21D-5F83-9A9F-DBE9B7D1C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746" y="2012951"/>
            <a:ext cx="8637592" cy="4468514"/>
          </a:xfrm>
        </p:spPr>
      </p:pic>
    </p:spTree>
    <p:extLst>
      <p:ext uri="{BB962C8B-B14F-4D97-AF65-F5344CB8AC3E}">
        <p14:creationId xmlns:p14="http://schemas.microsoft.com/office/powerpoint/2010/main" val="232347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EE857C-B789-D597-756C-4CB226A6C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537" y="1881275"/>
            <a:ext cx="7968849" cy="4578418"/>
          </a:xfrm>
        </p:spPr>
      </p:pic>
    </p:spTree>
    <p:extLst>
      <p:ext uri="{BB962C8B-B14F-4D97-AF65-F5344CB8AC3E}">
        <p14:creationId xmlns:p14="http://schemas.microsoft.com/office/powerpoint/2010/main" val="3330678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4687CEC-27D7-CF92-6DD6-83D7F9B1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447" y="2012950"/>
            <a:ext cx="9673766" cy="4359758"/>
          </a:xfrm>
        </p:spPr>
      </p:pic>
    </p:spTree>
    <p:extLst>
      <p:ext uri="{BB962C8B-B14F-4D97-AF65-F5344CB8AC3E}">
        <p14:creationId xmlns:p14="http://schemas.microsoft.com/office/powerpoint/2010/main" val="19795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B30CFF-788D-CD4B-40BE-21B00B8AA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9" y="1984374"/>
            <a:ext cx="9909129" cy="4536605"/>
          </a:xfrm>
        </p:spPr>
      </p:pic>
    </p:spTree>
    <p:extLst>
      <p:ext uri="{BB962C8B-B14F-4D97-AF65-F5344CB8AC3E}">
        <p14:creationId xmlns:p14="http://schemas.microsoft.com/office/powerpoint/2010/main" val="391397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PIPELINES : PROBLEMS ADDRESSED</a:t>
            </a:r>
          </a:p>
        </p:txBody>
      </p:sp>
      <p:pic>
        <p:nvPicPr>
          <p:cNvPr id="7" name="Content Placeholder 6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296B89D-5B0F-8888-D1E0-86BDCA928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14" y="1881275"/>
            <a:ext cx="10146874" cy="4517158"/>
          </a:xfrm>
        </p:spPr>
      </p:pic>
    </p:spTree>
    <p:extLst>
      <p:ext uri="{BB962C8B-B14F-4D97-AF65-F5344CB8AC3E}">
        <p14:creationId xmlns:p14="http://schemas.microsoft.com/office/powerpoint/2010/main" val="395207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PIPELINES : PROBLEMS ADDRESSED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00D072-B042-6229-A126-B37D5F361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845" y="1881275"/>
            <a:ext cx="10360729" cy="4828944"/>
          </a:xfrm>
        </p:spPr>
      </p:pic>
    </p:spTree>
    <p:extLst>
      <p:ext uri="{BB962C8B-B14F-4D97-AF65-F5344CB8AC3E}">
        <p14:creationId xmlns:p14="http://schemas.microsoft.com/office/powerpoint/2010/main" val="26653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4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4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4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6" name="Freeform: Shape 5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5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Oval 5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0" name="Rectangle 5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3BECB79-1D89-5860-E2DD-98D84E07F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8201"/>
            <a:ext cx="12192000" cy="51815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1" name="Rectangle 57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CONTINUOUS DATA PIPELINES : PROBLEMS ADDRESSED</a:t>
            </a:r>
          </a:p>
        </p:txBody>
      </p:sp>
      <p:sp>
        <p:nvSpPr>
          <p:cNvPr id="72" name="Rectangle 5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30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ARCHITECTURE DIAGRAM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71C9D133-58AF-988F-6055-11D3725C5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124041"/>
            <a:ext cx="11103527" cy="3962434"/>
          </a:xfrm>
        </p:spPr>
      </p:pic>
    </p:spTree>
    <p:extLst>
      <p:ext uri="{BB962C8B-B14F-4D97-AF65-F5344CB8AC3E}">
        <p14:creationId xmlns:p14="http://schemas.microsoft.com/office/powerpoint/2010/main" val="323735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21B3-1ABC-B61F-DC30-9A56DE7E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752" y="429306"/>
            <a:ext cx="11091600" cy="1332000"/>
          </a:xfrm>
        </p:spPr>
        <p:txBody>
          <a:bodyPr/>
          <a:lstStyle/>
          <a:p>
            <a:r>
              <a:rPr lang="en-US" dirty="0"/>
              <a:t>Snowflake Key Differentiator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3D991E7-F835-65ED-F88D-1BB3F9FA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324" y="1470025"/>
            <a:ext cx="10317352" cy="4958669"/>
          </a:xfrm>
        </p:spPr>
      </p:pic>
    </p:spTree>
    <p:extLst>
      <p:ext uri="{BB962C8B-B14F-4D97-AF65-F5344CB8AC3E}">
        <p14:creationId xmlns:p14="http://schemas.microsoft.com/office/powerpoint/2010/main" val="3021381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700"/>
              <a:t>ARCHITECTURE DIAGRAM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74AF409-2042-7346-2AC0-BDCFB47B9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2313" y="344684"/>
            <a:ext cx="4013752" cy="639641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793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D9BD-F762-53F4-6C5D-CBE9C4C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SNOWFLAKE CONNECTOR  </a:t>
            </a:r>
            <a:br>
              <a:rPr lang="en-US" dirty="0"/>
            </a:br>
            <a:r>
              <a:rPr lang="en-US" dirty="0"/>
              <a:t>			FOR APACHE KAFKA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1537BF2-8105-D9C6-3014-80C40AD23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214176"/>
            <a:ext cx="11368789" cy="3872299"/>
          </a:xfrm>
        </p:spPr>
      </p:pic>
    </p:spTree>
    <p:extLst>
      <p:ext uri="{BB962C8B-B14F-4D97-AF65-F5344CB8AC3E}">
        <p14:creationId xmlns:p14="http://schemas.microsoft.com/office/powerpoint/2010/main" val="197245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D9BD-F762-53F4-6C5D-CBE9C4C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WITH KAFKA DATA INGESTION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621EE99-B2A4-C1B5-1C7A-36AB64717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72" y="1215274"/>
            <a:ext cx="10612066" cy="5210905"/>
          </a:xfrm>
        </p:spPr>
      </p:pic>
    </p:spTree>
    <p:extLst>
      <p:ext uri="{BB962C8B-B14F-4D97-AF65-F5344CB8AC3E}">
        <p14:creationId xmlns:p14="http://schemas.microsoft.com/office/powerpoint/2010/main" val="376023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412D-1C47-2E75-FA6A-93CDA2B4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77812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KAFKA CONNECTOR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B2F1E1D-0341-B8FE-5CC4-5EB264557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345" y="1069974"/>
            <a:ext cx="11091600" cy="5509553"/>
          </a:xfrm>
        </p:spPr>
      </p:pic>
    </p:spTree>
    <p:extLst>
      <p:ext uri="{BB962C8B-B14F-4D97-AF65-F5344CB8AC3E}">
        <p14:creationId xmlns:p14="http://schemas.microsoft.com/office/powerpoint/2010/main" val="956043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0848-E1FB-9952-3367-9553A689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AND ROBUST INGESTION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D57B3BC-FFC5-A5A1-8548-F9AB64D93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84" y="1644332"/>
            <a:ext cx="10460575" cy="4824011"/>
          </a:xfrm>
        </p:spPr>
      </p:pic>
    </p:spTree>
    <p:extLst>
      <p:ext uri="{BB962C8B-B14F-4D97-AF65-F5344CB8AC3E}">
        <p14:creationId xmlns:p14="http://schemas.microsoft.com/office/powerpoint/2010/main" val="1243066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C3A5-3594-286B-F805-52A2B634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STREAMS &amp; TASKS</a:t>
            </a:r>
          </a:p>
        </p:txBody>
      </p:sp>
      <p:pic>
        <p:nvPicPr>
          <p:cNvPr id="5" name="Content Placeholder 4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933B030F-3267-E54E-A29B-36DD43EA7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614" y="1564323"/>
            <a:ext cx="10844523" cy="4820778"/>
          </a:xfrm>
        </p:spPr>
      </p:pic>
    </p:spTree>
    <p:extLst>
      <p:ext uri="{BB962C8B-B14F-4D97-AF65-F5344CB8AC3E}">
        <p14:creationId xmlns:p14="http://schemas.microsoft.com/office/powerpoint/2010/main" val="218534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0269-903C-2B32-9301-FC5FEB85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0DB27C-AC1A-FA86-20AD-CDA4A4C9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6" y="1472882"/>
            <a:ext cx="11091599" cy="5134661"/>
          </a:xfrm>
        </p:spPr>
      </p:pic>
    </p:spTree>
    <p:extLst>
      <p:ext uri="{BB962C8B-B14F-4D97-AF65-F5344CB8AC3E}">
        <p14:creationId xmlns:p14="http://schemas.microsoft.com/office/powerpoint/2010/main" val="391084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0269-903C-2B32-9301-FC5FEB85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EVENTS BASED SERVERLESS DATA INGESTION PIPELINE</a:t>
            </a:r>
          </a:p>
        </p:txBody>
      </p:sp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5340E0BA-7C59-6B14-C3D3-8C000644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59" y="1215275"/>
            <a:ext cx="11433567" cy="52141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097247-1AB0-BDFD-AF86-4F1EDB22D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598849"/>
            <a:ext cx="11090274" cy="39796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43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5527-04FA-91AF-6C04-128FC9D8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STEPS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F73B58-EE04-71A7-9092-D2FDAEDC3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784" y="1598612"/>
            <a:ext cx="10517065" cy="4493655"/>
          </a:xfrm>
        </p:spPr>
      </p:pic>
    </p:spTree>
    <p:extLst>
      <p:ext uri="{BB962C8B-B14F-4D97-AF65-F5344CB8AC3E}">
        <p14:creationId xmlns:p14="http://schemas.microsoft.com/office/powerpoint/2010/main" val="37530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940-407D-C54C-5E34-440572B8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B96A-0673-A3C6-4CCA-125ED61D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6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2949-E7E7-6AD4-D614-9CA8812C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675005"/>
            <a:ext cx="11091600" cy="1332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Key Concept and Architecture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DAE2-F9ED-6028-2140-AAF75CAE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Data Warehouse as Cloud Service: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data warehouse is true SaaS offering : 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hardware (virtual or physical) for you to select,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software for you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Ongoing maintenance, management and tuning is handled by snowflake.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completely runs on cloud infrastructure. All the component of the snowflake service runs on public cloud infrastructure.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uses virtual compute instance for its compute need and storage service for storage of data. Snowflake can not be run on private cloud infrastructure(on </a:t>
            </a:r>
            <a:r>
              <a:rPr lang="en-IN" dirty="0" err="1">
                <a:solidFill>
                  <a:srgbClr val="FFFF00">
                    <a:alpha val="60000"/>
                  </a:srgbClr>
                </a:solidFill>
              </a:rPr>
              <a:t>primises</a:t>
            </a:r>
            <a:r>
              <a:rPr lang="en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4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THANK YOU…!!!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19F826DA-B43F-435D-9533-2B936F71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63" y="878681"/>
            <a:ext cx="5102225" cy="5102225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80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CB961-E493-AE8D-D1C1-2F21D4A4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02" y="418900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Snowflake Architecture</a:t>
            </a: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799A2B2-3205-0F15-E0B0-5F0367259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4" y="1558475"/>
            <a:ext cx="11413937" cy="4822389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8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C441-FEAF-C56F-70BE-6D23814C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Record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AF3ABCB4-204E-D961-75D5-9A1B91F3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30" y="1237204"/>
            <a:ext cx="9874730" cy="5470440"/>
          </a:xfrm>
        </p:spPr>
      </p:pic>
    </p:spTree>
    <p:extLst>
      <p:ext uri="{BB962C8B-B14F-4D97-AF65-F5344CB8AC3E}">
        <p14:creationId xmlns:p14="http://schemas.microsoft.com/office/powerpoint/2010/main" val="28518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BB44-E4C4-AE03-BC7A-5AB252BE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Compute Layer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15C186C-9956-C784-4D29-DC2CB0DF4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91" y="1447166"/>
            <a:ext cx="11399990" cy="4739322"/>
          </a:xfrm>
        </p:spPr>
      </p:pic>
    </p:spTree>
    <p:extLst>
      <p:ext uri="{BB962C8B-B14F-4D97-AF65-F5344CB8AC3E}">
        <p14:creationId xmlns:p14="http://schemas.microsoft.com/office/powerpoint/2010/main" val="124250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EB244E-BD40-DB04-EE4E-770A17EB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Warehouse Size &amp; Pricing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725D4BD-A12B-68AC-A31F-FA1BA868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94645"/>
            <a:ext cx="7649863" cy="548877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533480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</TotalTime>
  <Words>391</Words>
  <Application>Microsoft Office PowerPoint</Application>
  <PresentationFormat>Widescreen</PresentationFormat>
  <Paragraphs>61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Sitka Heading</vt:lpstr>
      <vt:lpstr>Source Sans Pro</vt:lpstr>
      <vt:lpstr>3DFloatVTI</vt:lpstr>
      <vt:lpstr>SNOWFLAKE </vt:lpstr>
      <vt:lpstr>Introduction</vt:lpstr>
      <vt:lpstr>What is Snowflake ?  </vt:lpstr>
      <vt:lpstr>Snowflake Key Differentiator</vt:lpstr>
      <vt:lpstr>Key Concept and Architecture </vt:lpstr>
      <vt:lpstr>Snowflake Architecture</vt:lpstr>
      <vt:lpstr>Update Record</vt:lpstr>
      <vt:lpstr>Compute Layer</vt:lpstr>
      <vt:lpstr>Warehouse Size &amp; Pricing</vt:lpstr>
      <vt:lpstr>Separate Warehouse for Different Workloads</vt:lpstr>
      <vt:lpstr>Service Layer</vt:lpstr>
      <vt:lpstr>Table and Partition File Mapping</vt:lpstr>
      <vt:lpstr>Why Only For Cloud(SaaS) ?</vt:lpstr>
      <vt:lpstr>CREATE YOUR SNOWFLAKE ACCOUNT : SIGNUP</vt:lpstr>
      <vt:lpstr>GET STARTED</vt:lpstr>
      <vt:lpstr>SNOWFLAKE CONSONE</vt:lpstr>
      <vt:lpstr>CREATING WAREHOUSE</vt:lpstr>
      <vt:lpstr>CREATE DATABASE AND TABLES</vt:lpstr>
      <vt:lpstr>CREATE SCHEMAS</vt:lpstr>
      <vt:lpstr>CREATE DATABASE</vt:lpstr>
      <vt:lpstr>CREATE TABLES</vt:lpstr>
      <vt:lpstr>Snowflake Stages</vt:lpstr>
      <vt:lpstr>DATA LOAD</vt:lpstr>
      <vt:lpstr>DATA LOAD CONTINUES..</vt:lpstr>
      <vt:lpstr>LAB : DATA LOAD</vt:lpstr>
      <vt:lpstr>LAB : DATA LOAD</vt:lpstr>
      <vt:lpstr>LAB : DATA LOAD</vt:lpstr>
      <vt:lpstr>BULK DATA LOAD :  PART II</vt:lpstr>
      <vt:lpstr>BULK DATA LOAD :  PART II</vt:lpstr>
      <vt:lpstr>BULK DATA LOAD :  PART II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PIPELINES : PROBLEMS ADDRESSED</vt:lpstr>
      <vt:lpstr>CONTINUOUS DATA PIPELINES : PROBLEMS ADDRESSED</vt:lpstr>
      <vt:lpstr>CONTINUOUS DATA PIPELINES : PROBLEMS ADDRESSED</vt:lpstr>
      <vt:lpstr>ARCHITECTURE DIAGRAM</vt:lpstr>
      <vt:lpstr>ARCHITECTURE DIAGRAM</vt:lpstr>
      <vt:lpstr>SNOWFLAKE CONNECTOR      FOR APACHE KAFKA</vt:lpstr>
      <vt:lpstr>CHALLENGES WITH KAFKA DATA INGESTION</vt:lpstr>
      <vt:lpstr>KAFKA CONNECTOR</vt:lpstr>
      <vt:lpstr>SIMPLE AND ROBUST INGESTION</vt:lpstr>
      <vt:lpstr>STREAMS &amp; TASKS</vt:lpstr>
      <vt:lpstr>TASKS</vt:lpstr>
      <vt:lpstr>EVENTS BASED SERVERLESS DATA INGESTION PIPELINE</vt:lpstr>
      <vt:lpstr>DEMO STEPS</vt:lpstr>
      <vt:lpstr>PowerPoint Presentation</vt:lpstr>
      <vt:lpstr>THANK YOU…!!!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SNOWFLAKE </dc:title>
  <dc:creator>Sgtultulghosh@outlook.com</dc:creator>
  <cp:lastModifiedBy>Anand Jha</cp:lastModifiedBy>
  <cp:revision>6</cp:revision>
  <dcterms:created xsi:type="dcterms:W3CDTF">2022-08-17T08:54:14Z</dcterms:created>
  <dcterms:modified xsi:type="dcterms:W3CDTF">2022-10-14T18:47:16Z</dcterms:modified>
</cp:coreProperties>
</file>